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7"/>
  </p:notesMasterIdLst>
  <p:sldIdLst>
    <p:sldId id="284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74" r:id="rId10"/>
    <p:sldId id="268" r:id="rId11"/>
    <p:sldId id="273" r:id="rId12"/>
    <p:sldId id="270" r:id="rId13"/>
    <p:sldId id="271" r:id="rId14"/>
    <p:sldId id="272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28"/>
    <p:restoredTop sz="94529"/>
  </p:normalViewPr>
  <p:slideViewPr>
    <p:cSldViewPr snapToGrid="0" snapToObjects="1">
      <p:cViewPr varScale="1">
        <p:scale>
          <a:sx n="103" d="100"/>
          <a:sy n="103" d="100"/>
        </p:scale>
        <p:origin x="16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png>
</file>

<file path=ppt/media/image35.png>
</file>

<file path=ppt/media/image36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C4384-C781-AE40-9A8D-306BC5497B20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C1FC0-CC81-504D-B5A6-8E68195F8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28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C1FC0-CC81-504D-B5A6-8E68195F8A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35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C1FC0-CC81-504D-B5A6-8E68195F8A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4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9685-D231-044A-A410-F6B4DA588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CFC85-22B7-8A4A-88D5-B8487E4AC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8CA5-EEB4-2342-9A96-5150396B7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B6675-2FED-E749-8D1A-9D074067C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03C3C-5C17-C64E-B787-47DF79037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10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53E47-A5D2-BE49-B8D8-53F580498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DC12D-B77D-0F44-9E92-A365E0D8D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2462B-C72F-D64C-BF9C-640ADE55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FBC57-BB5C-394B-9F81-22E021E90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6E79F-4A73-AC48-B0C4-B570DB5F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5855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B3B752-F0F0-5A43-AF1F-0C696FCCE2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BC4BF-006B-2D40-9A6E-421EF3743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9EA44-01A8-954D-A2C9-7989FAAAE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374A2-C086-1F48-B359-80BF15545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89C99-1F58-F64A-99C5-BD1D31C4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6771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55A5B-92A9-914D-90BC-93321F3F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A41C-7F40-B74F-8935-671805F9B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C3139-BC9D-9F44-8B94-96A8F65E6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41AF5-0EB8-5A46-9F33-946EBE3C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D0AB5-DC3C-154C-AA6E-9E2742CEC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414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3ABA6-E846-1F46-955D-A6D1CED75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4D115-5484-6545-B473-36B39F64A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E9CC3-DD65-6C40-A206-DC958BE7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C46F9-C4D3-B143-8A11-5992F4172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3D176-9502-E54A-ABA4-75E89C9C8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737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0328-D4CF-5B4C-96D6-1A58CD7DF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E7435-783A-464F-B00F-F5018BF5B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DEBBF-049E-D54A-B177-F06F6E618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C4D3F-DF18-9442-821E-C82464B29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50E96-7636-4F47-B0EF-19BC16018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A9C7E-109D-D044-BAD8-512D04F1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820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5122A-5D75-D544-B749-672AF4825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CD6BF-864E-2C43-92A2-4A49D1B66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A9FDE6-633F-D146-BEAE-D6E090438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9586A-21D7-E640-B3CF-1DB642A9BF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23B794-AD2E-C947-B7C6-F4EBBDFE8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BA52FB-5052-1347-B78B-4A94C7E2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4AAC97-1296-BE44-BDFB-79234BC8A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F850D6-A183-F94C-BDA3-8EF6D424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0770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D376-93DB-B044-A550-ECBE26D5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4FD061-ACF3-0342-8129-F329F986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504FBB-A321-9140-822E-69E318FDD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9AF0D-B6EB-AC41-B09A-B1B404570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30871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F83ED8-769B-774F-880A-DD09FD2E2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31BD9-18F6-DC4E-BF04-2F424A8F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9B299-A3FA-D342-BD26-84B50E8EB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99112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E3CA2-ECCC-BF4C-ABB7-E42B20C34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EE35D-2FD2-B04C-9385-9F8C86ABF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5D0BD-42CD-514A-ABBD-E6C9420D6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71E20-1897-E94E-8627-4E6CC7B6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1D3CD-B63B-994B-A2E8-743EED2C0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87A31-F501-604D-8F50-687C1DB9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3143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31DC-5925-4F49-B140-EEC46CA42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EAFF98-1828-5749-AA40-7E2FDA5D97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04985-9E17-7940-A2F5-E172A7909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D37AB-C989-E541-B014-63CB1A571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6C0A2-23C6-044A-98E9-510FE9682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105F8-D5E9-9848-BE35-10DC9B67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78607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983C1C-5F62-0840-ACAD-71199EE00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90565-379C-834D-A3A9-2E45A12AC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C2176-EB3E-8443-A869-AC39FE713B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30B80-A08E-2F47-A2A2-61BDF02A9C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7A80A-F467-8B47-AB89-9D21F1439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4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68011-D55E-724C-85D8-4D436D862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774" y="329066"/>
            <a:ext cx="4019445" cy="2228898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7300" dirty="0" err="1">
                <a:solidFill>
                  <a:schemeClr val="bg1"/>
                </a:solidFill>
              </a:rPr>
              <a:t>MicroscoPi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Micron-Davis lab 07/08/2019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E9CAE-63CE-A643-A642-285D01D46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930" y="2281946"/>
            <a:ext cx="3511233" cy="1147054"/>
          </a:xfrm>
        </p:spPr>
        <p:txBody>
          <a:bodyPr anchor="t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Designing &amp; Implementing an autofocus 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AF0C6D-F5C9-6148-9A61-20724F27307B}"/>
              </a:ext>
            </a:extLst>
          </p:cNvPr>
          <p:cNvSpPr txBox="1"/>
          <p:nvPr/>
        </p:nvSpPr>
        <p:spPr>
          <a:xfrm>
            <a:off x="1530851" y="6110776"/>
            <a:ext cx="3058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William Manley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2CD1B2-9330-ED42-9318-D4CE7D1CA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74" y="3817022"/>
            <a:ext cx="4019446" cy="22288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447803-4B4F-2A4D-91DC-49DC8125D8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47" r="12131"/>
          <a:stretch/>
        </p:blipFill>
        <p:spPr>
          <a:xfrm>
            <a:off x="4806415" y="-27718"/>
            <a:ext cx="7513047" cy="691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06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1392AF-AC5F-9A41-A603-678E77BA7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6991" y="1407668"/>
            <a:ext cx="4388062" cy="4688996"/>
          </a:xfrm>
        </p:spPr>
        <p:txBody>
          <a:bodyPr>
            <a:normAutofit fontScale="85000" lnSpcReduction="10000"/>
          </a:bodyPr>
          <a:lstStyle/>
          <a:p>
            <a:pPr marL="342900" indent="-342900" algn="l">
              <a:buFont typeface="Wingdings" pitchFamily="2" charset="2"/>
              <a:buChar char="Ø"/>
            </a:pPr>
            <a:r>
              <a:rPr lang="en-US" sz="3300" dirty="0">
                <a:solidFill>
                  <a:schemeClr val="tx1">
                    <a:alpha val="75000"/>
                  </a:schemeClr>
                </a:solidFill>
              </a:rPr>
              <a:t>Given a Fourier spectrum of our image, we can calculate the relative amounts of different levels of spatial frequency.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3300" dirty="0">
                <a:solidFill>
                  <a:schemeClr val="tx1">
                    <a:alpha val="75000"/>
                  </a:schemeClr>
                </a:solidFill>
              </a:rPr>
              <a:t>If we sum up the magnitudes of all pixels in successive concentric rings of equal areas, we can quantify the total ‘energy’ associated with varying levels of spatial frequencies.</a:t>
            </a:r>
          </a:p>
        </p:txBody>
      </p:sp>
      <p:pic>
        <p:nvPicPr>
          <p:cNvPr id="6" name="Picture 5" descr="A picture containing photo&#10;&#10;Description automatically generated">
            <a:extLst>
              <a:ext uri="{FF2B5EF4-FFF2-40B4-BE49-F238E27FC236}">
                <a16:creationId xmlns:a16="http://schemas.microsoft.com/office/drawing/2014/main" id="{A85705B7-5DC5-AB44-94B1-BAE29DE76F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98" t="19340" r="11618" b="17717"/>
          <a:stretch/>
        </p:blipFill>
        <p:spPr>
          <a:xfrm>
            <a:off x="4765053" y="880322"/>
            <a:ext cx="6764864" cy="5073647"/>
          </a:xfrm>
          <a:prstGeom prst="rect">
            <a:avLst/>
          </a:prstGeom>
        </p:spPr>
      </p:pic>
      <p:sp>
        <p:nvSpPr>
          <p:cNvPr id="7" name="Doughnut 6">
            <a:extLst>
              <a:ext uri="{FF2B5EF4-FFF2-40B4-BE49-F238E27FC236}">
                <a16:creationId xmlns:a16="http://schemas.microsoft.com/office/drawing/2014/main" id="{5264264F-1F9D-5042-80FD-EFAD476DA546}"/>
              </a:ext>
            </a:extLst>
          </p:cNvPr>
          <p:cNvSpPr/>
          <p:nvPr/>
        </p:nvSpPr>
        <p:spPr>
          <a:xfrm>
            <a:off x="7551738" y="2831281"/>
            <a:ext cx="1235075" cy="1195438"/>
          </a:xfrm>
          <a:prstGeom prst="donut">
            <a:avLst/>
          </a:prstGeom>
          <a:solidFill>
            <a:schemeClr val="accent4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F53469-DC73-454A-89B7-C7B17F66918A}"/>
              </a:ext>
            </a:extLst>
          </p:cNvPr>
          <p:cNvSpPr/>
          <p:nvPr/>
        </p:nvSpPr>
        <p:spPr>
          <a:xfrm>
            <a:off x="7883921" y="3156967"/>
            <a:ext cx="570707" cy="544066"/>
          </a:xfrm>
          <a:prstGeom prst="ellipse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oughnut 10">
            <a:extLst>
              <a:ext uri="{FF2B5EF4-FFF2-40B4-BE49-F238E27FC236}">
                <a16:creationId xmlns:a16="http://schemas.microsoft.com/office/drawing/2014/main" id="{B6E5495A-19DE-3144-85AB-650E0C1E9A46}"/>
              </a:ext>
            </a:extLst>
          </p:cNvPr>
          <p:cNvSpPr/>
          <p:nvPr/>
        </p:nvSpPr>
        <p:spPr>
          <a:xfrm>
            <a:off x="6900862" y="2171700"/>
            <a:ext cx="2543175" cy="2514600"/>
          </a:xfrm>
          <a:prstGeom prst="donut">
            <a:avLst/>
          </a:prstGeom>
          <a:solidFill>
            <a:schemeClr val="accent2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ughnut 11">
            <a:extLst>
              <a:ext uri="{FF2B5EF4-FFF2-40B4-BE49-F238E27FC236}">
                <a16:creationId xmlns:a16="http://schemas.microsoft.com/office/drawing/2014/main" id="{4FCF1F78-0B8E-E94B-A837-0F1158A012B0}"/>
              </a:ext>
            </a:extLst>
          </p:cNvPr>
          <p:cNvSpPr/>
          <p:nvPr/>
        </p:nvSpPr>
        <p:spPr>
          <a:xfrm>
            <a:off x="5657850" y="904031"/>
            <a:ext cx="5029200" cy="5049938"/>
          </a:xfrm>
          <a:prstGeom prst="donu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C841CC17-3B91-8343-BF4E-B3A543810034}"/>
              </a:ext>
            </a:extLst>
          </p:cNvPr>
          <p:cNvSpPr txBox="1">
            <a:spLocks/>
          </p:cNvSpPr>
          <p:nvPr/>
        </p:nvSpPr>
        <p:spPr>
          <a:xfrm>
            <a:off x="175459" y="107199"/>
            <a:ext cx="3968558" cy="894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600" dirty="0">
                <a:solidFill>
                  <a:schemeClr val="tx1">
                    <a:alpha val="90000"/>
                  </a:schemeClr>
                </a:solidFill>
              </a:rPr>
              <a:t>Blur Metric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A6A4C7-C4B1-B542-84AF-971AC8C80E58}"/>
              </a:ext>
            </a:extLst>
          </p:cNvPr>
          <p:cNvSpPr txBox="1"/>
          <p:nvPr/>
        </p:nvSpPr>
        <p:spPr>
          <a:xfrm>
            <a:off x="1464895" y="761337"/>
            <a:ext cx="2679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Ring</a:t>
            </a:r>
            <a:r>
              <a:rPr lang="en-US" sz="36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3600" dirty="0">
                <a:latin typeface="+mj-lt"/>
              </a:rPr>
              <a:t>Energies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EAEC0C-FDD5-5649-AEE7-CD093EA9971A}"/>
              </a:ext>
            </a:extLst>
          </p:cNvPr>
          <p:cNvSpPr txBox="1"/>
          <p:nvPr/>
        </p:nvSpPr>
        <p:spPr>
          <a:xfrm>
            <a:off x="4989656" y="5943866"/>
            <a:ext cx="6359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Idea: Quantify the levels of high &amp; low spatial frequencies from Fourier spectrum.</a:t>
            </a:r>
          </a:p>
        </p:txBody>
      </p:sp>
    </p:spTree>
    <p:extLst>
      <p:ext uri="{BB962C8B-B14F-4D97-AF65-F5344CB8AC3E}">
        <p14:creationId xmlns:p14="http://schemas.microsoft.com/office/powerpoint/2010/main" val="261813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28036"/>
            <a:ext cx="4143375" cy="1122218"/>
          </a:xfrm>
        </p:spPr>
        <p:txBody>
          <a:bodyPr anchor="ctr">
            <a:normAutofit/>
          </a:bodyPr>
          <a:lstStyle/>
          <a:p>
            <a:pPr algn="r"/>
            <a:r>
              <a:rPr lang="en-US" sz="6600" dirty="0">
                <a:solidFill>
                  <a:schemeClr val="bg1">
                    <a:alpha val="90000"/>
                  </a:schemeClr>
                </a:solidFill>
              </a:rPr>
              <a:t>Blur Metric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5D610C-7FC4-784D-9E94-D1F5AC59F0A5}"/>
              </a:ext>
            </a:extLst>
          </p:cNvPr>
          <p:cNvSpPr txBox="1"/>
          <p:nvPr/>
        </p:nvSpPr>
        <p:spPr>
          <a:xfrm>
            <a:off x="1578325" y="581075"/>
            <a:ext cx="282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Ring Energies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0AAF92-F45B-5448-82BD-92BF05035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5" y="2884940"/>
            <a:ext cx="4445989" cy="36723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B5C0E8-4787-0444-9A67-E6F947431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1642" y="2884940"/>
            <a:ext cx="4183846" cy="36723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C0A0AD8-66C7-1E49-8CB9-8B99AA3F54B1}"/>
                  </a:ext>
                </a:extLst>
              </p:cNvPr>
              <p:cNvSpPr txBox="1"/>
              <p:nvPr/>
            </p:nvSpPr>
            <p:spPr>
              <a:xfrm>
                <a:off x="152400" y="1072166"/>
                <a:ext cx="11887200" cy="14196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Below are plots of the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-</a:t>
                </a:r>
                <a:r>
                  <a:rPr lang="en-US" sz="2800" dirty="0" err="1">
                    <a:solidFill>
                      <a:schemeClr val="bg1"/>
                    </a:solidFill>
                  </a:rPr>
                  <a:t>th</a:t>
                </a:r>
                <a:r>
                  <a:rPr lang="en-US" sz="2800" dirty="0">
                    <a:solidFill>
                      <a:schemeClr val="bg1"/>
                    </a:solidFill>
                  </a:rPr>
                  <a:t> ring (counted from the middle) against the cumulative ratio of energies up to the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-</a:t>
                </a:r>
                <a:r>
                  <a:rPr lang="en-US" sz="2800" dirty="0" err="1">
                    <a:solidFill>
                      <a:schemeClr val="bg1"/>
                    </a:solidFill>
                  </a:rPr>
                  <a:t>th</a:t>
                </a:r>
                <a:r>
                  <a:rPr lang="en-US" sz="2800" dirty="0">
                    <a:solidFill>
                      <a:schemeClr val="bg1"/>
                    </a:solidFill>
                  </a:rPr>
                  <a:t> ring,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, compared to the total energy in all rings.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C0A0AD8-66C7-1E49-8CB9-8B99AA3F54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1072166"/>
                <a:ext cx="11887200" cy="1419684"/>
              </a:xfrm>
              <a:prstGeom prst="rect">
                <a:avLst/>
              </a:prstGeom>
              <a:blipFill>
                <a:blip r:embed="rId4"/>
                <a:stretch>
                  <a:fillRect l="-962" t="-4464" b="-10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343D7B-71A5-3D4B-BDFB-7C6E633110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84940"/>
            <a:ext cx="4405518" cy="3672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AEE17A-21BA-404A-898D-C8C892AAC8FA}"/>
              </a:ext>
            </a:extLst>
          </p:cNvPr>
          <p:cNvSpPr txBox="1"/>
          <p:nvPr/>
        </p:nvSpPr>
        <p:spPr>
          <a:xfrm>
            <a:off x="152400" y="2361720"/>
            <a:ext cx="11584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As we move out of focus, energy shifts towards low spatial frequency energy.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C7B056-89D3-4342-9CC6-6B9FD8951181}"/>
              </a:ext>
            </a:extLst>
          </p:cNvPr>
          <p:cNvSpPr txBox="1"/>
          <p:nvPr/>
        </p:nvSpPr>
        <p:spPr>
          <a:xfrm>
            <a:off x="1231454" y="6510782"/>
            <a:ext cx="15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Absolute Focus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7856DC-20A8-3948-A10B-E5FE7B72914C}"/>
              </a:ext>
            </a:extLst>
          </p:cNvPr>
          <p:cNvSpPr txBox="1"/>
          <p:nvPr/>
        </p:nvSpPr>
        <p:spPr>
          <a:xfrm>
            <a:off x="5068080" y="6504244"/>
            <a:ext cx="2596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+-150 steps out of focus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5E590-5DE6-6341-B2B8-1AFD8CA1DA5A}"/>
              </a:ext>
            </a:extLst>
          </p:cNvPr>
          <p:cNvSpPr txBox="1"/>
          <p:nvPr/>
        </p:nvSpPr>
        <p:spPr>
          <a:xfrm>
            <a:off x="8785276" y="6488668"/>
            <a:ext cx="2596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+-500 steps out of focus</a:t>
            </a:r>
          </a:p>
        </p:txBody>
      </p:sp>
    </p:spTree>
    <p:extLst>
      <p:ext uri="{BB962C8B-B14F-4D97-AF65-F5344CB8AC3E}">
        <p14:creationId xmlns:p14="http://schemas.microsoft.com/office/powerpoint/2010/main" val="3483365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143375" cy="1122218"/>
          </a:xfrm>
        </p:spPr>
        <p:txBody>
          <a:bodyPr anchor="ctr">
            <a:normAutofit/>
          </a:bodyPr>
          <a:lstStyle/>
          <a:p>
            <a:pPr algn="r"/>
            <a:r>
              <a:rPr lang="en-US" sz="6600" dirty="0">
                <a:solidFill>
                  <a:schemeClr val="bg1">
                    <a:alpha val="90000"/>
                  </a:schemeClr>
                </a:solidFill>
              </a:rPr>
              <a:t>Blur Metric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5D610C-7FC4-784D-9E94-D1F5AC59F0A5}"/>
              </a:ext>
            </a:extLst>
          </p:cNvPr>
          <p:cNvSpPr txBox="1"/>
          <p:nvPr/>
        </p:nvSpPr>
        <p:spPr>
          <a:xfrm>
            <a:off x="2037484" y="799052"/>
            <a:ext cx="2105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Derivation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0A1C39B-6735-E74D-86EF-7AC385EB585F}"/>
                  </a:ext>
                </a:extLst>
              </p:cNvPr>
              <p:cNvSpPr txBox="1"/>
              <p:nvPr/>
            </p:nvSpPr>
            <p:spPr>
              <a:xfrm>
                <a:off x="721572" y="1445383"/>
                <a:ext cx="10072254" cy="33172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as initial (middle) ring energy ratio.</a:t>
                </a:r>
                <a:endParaRPr lang="en-GB" sz="280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Font typeface="Wingdings" pitchFamily="2" charset="2"/>
                  <a:buChar char="Ø"/>
                </a:pPr>
                <a:r>
                  <a:rPr lang="en-GB" sz="28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Define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as the ratio trapezium area : histogram area</a:t>
                </a:r>
              </a:p>
              <a:p>
                <a:pPr marL="457200" indent="-457200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As blur increases,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 </a:t>
                </a:r>
                <a:r>
                  <a:rPr lang="en-US" sz="2800" dirty="0">
                    <a:solidFill>
                      <a:schemeClr val="bg1"/>
                    </a:solidFill>
                  </a:rPr>
                  <a:t>increases dramatically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also increases.</a:t>
                </a:r>
              </a:p>
              <a:p>
                <a:pPr marL="457200" indent="-457200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 Taking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𝑅𝑗</m:t>
                        </m:r>
                      </m:e>
                    </m:nary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sz="2800" dirty="0">
                    <a:solidFill>
                      <a:schemeClr val="bg1"/>
                    </a:solidFill>
                  </a:rPr>
                  <a:t>, we have explicitly,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d>
                          <m:dPr>
                            <m:ctrlP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1+</m:t>
                            </m:r>
                            <m:sSub>
                              <m:sSubPr>
                                <m:ctrlP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sz="2800" dirty="0">
                    <a:solidFill>
                      <a:schemeClr val="bg1"/>
                    </a:solidFill>
                  </a:rPr>
                  <a:t>, where n is the number of rings.</a:t>
                </a:r>
              </a:p>
              <a:p>
                <a:pPr marL="457200" indent="-45720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2800" b="0" dirty="0">
                    <a:solidFill>
                      <a:schemeClr val="bg1"/>
                    </a:solidFill>
                  </a:rPr>
                  <a:t> </a:t>
                </a:r>
                <a:r>
                  <a:rPr lang="en-GB" sz="2800" dirty="0">
                    <a:solidFill>
                      <a:schemeClr val="bg1"/>
                    </a:solidFill>
                  </a:rPr>
                  <a:t>has a greater influence on </a:t>
                </a:r>
                <a:r>
                  <a:rPr lang="en-GB" sz="2800" b="0" dirty="0">
                    <a:solidFill>
                      <a:schemeClr val="bg1"/>
                    </a:solidFill>
                  </a:rPr>
                  <a:t>blur,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GB" sz="2800" b="0" dirty="0">
                    <a:solidFill>
                      <a:schemeClr val="bg1"/>
                    </a:solidFill>
                  </a:rPr>
                  <a:t> has </a:t>
                </a:r>
                <a:r>
                  <a:rPr lang="en-GB" sz="2800" dirty="0">
                    <a:solidFill>
                      <a:schemeClr val="bg1"/>
                    </a:solidFill>
                  </a:rPr>
                  <a:t>a </a:t>
                </a:r>
                <a:r>
                  <a:rPr lang="en-GB" sz="2800" b="0" dirty="0">
                    <a:solidFill>
                      <a:schemeClr val="bg1"/>
                    </a:solidFill>
                  </a:rPr>
                  <a:t>lesser effect. Upon normalising and suitable rescaling, we have: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0A1C39B-6735-E74D-86EF-7AC385EB58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72" y="1445383"/>
                <a:ext cx="10072254" cy="3317255"/>
              </a:xfrm>
              <a:prstGeom prst="rect">
                <a:avLst/>
              </a:prstGeom>
              <a:blipFill>
                <a:blip r:embed="rId2"/>
                <a:stretch>
                  <a:fillRect l="-1008" t="-1908" r="-504" b="-3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63EDC2-E6E2-0541-9CB2-0B3400D13CBB}"/>
                  </a:ext>
                </a:extLst>
              </p:cNvPr>
              <p:cNvSpPr txBox="1"/>
              <p:nvPr/>
            </p:nvSpPr>
            <p:spPr>
              <a:xfrm>
                <a:off x="721572" y="5006715"/>
                <a:ext cx="10416120" cy="12271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GB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GB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GB" sz="36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exp</m:t>
                      </m:r>
                      <m:r>
                        <a:rPr lang="en-GB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GB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+0.0001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3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63EDC2-E6E2-0541-9CB2-0B3400D13C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572" y="5006715"/>
                <a:ext cx="10416120" cy="1227195"/>
              </a:xfrm>
              <a:prstGeom prst="rect">
                <a:avLst/>
              </a:prstGeom>
              <a:blipFill>
                <a:blip r:embed="rId3"/>
                <a:stretch>
                  <a:fillRect b="-3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0966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091" y="0"/>
            <a:ext cx="3967942" cy="1413164"/>
          </a:xfrm>
        </p:spPr>
        <p:txBody>
          <a:bodyPr anchor="ctr">
            <a:normAutofit/>
          </a:bodyPr>
          <a:lstStyle/>
          <a:p>
            <a:pPr algn="r"/>
            <a:r>
              <a:rPr lang="en-US" sz="6600" dirty="0">
                <a:solidFill>
                  <a:schemeClr val="bg1">
                    <a:alpha val="90000"/>
                  </a:schemeClr>
                </a:solidFill>
              </a:rPr>
              <a:t>Blur Metric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392AF-AC5F-9A41-A603-678E77BA7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59" y="1254174"/>
            <a:ext cx="4260279" cy="5444836"/>
          </a:xfrm>
          <a:ln w="57150">
            <a:noFill/>
          </a:ln>
        </p:spPr>
        <p:txBody>
          <a:bodyPr anchor="ctr">
            <a:normAutofit lnSpcReduction="10000"/>
          </a:bodyPr>
          <a:lstStyle/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Again, blur appears to have a good general fit to focus.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Blur metric much better at discriminating in a close range of focus than detail metric.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However, not good at discriminating when further away from optimal focus.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An almost identical </a:t>
            </a:r>
            <a:r>
              <a:rPr lang="en-US" sz="2800">
                <a:solidFill>
                  <a:schemeClr val="bg1"/>
                </a:solidFill>
              </a:rPr>
              <a:t>plot is seen </a:t>
            </a:r>
            <a:r>
              <a:rPr lang="en-US" sz="2800" dirty="0">
                <a:solidFill>
                  <a:schemeClr val="bg1"/>
                </a:solidFill>
              </a:rPr>
              <a:t>in dark field.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A62040-B884-4D45-B160-B26EAB3B7506}"/>
              </a:ext>
            </a:extLst>
          </p:cNvPr>
          <p:cNvSpPr txBox="1"/>
          <p:nvPr/>
        </p:nvSpPr>
        <p:spPr>
          <a:xfrm>
            <a:off x="1695797" y="931009"/>
            <a:ext cx="2549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Performance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F0D556-69C0-0047-8C47-916BE36FC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243" y="480466"/>
            <a:ext cx="7862757" cy="589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26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673" y="0"/>
            <a:ext cx="3616036" cy="1308151"/>
          </a:xfrm>
        </p:spPr>
        <p:txBody>
          <a:bodyPr anchor="ctr">
            <a:noAutofit/>
          </a:bodyPr>
          <a:lstStyle/>
          <a:p>
            <a:pPr algn="r"/>
            <a:r>
              <a:rPr lang="en-US" sz="6600" dirty="0">
                <a:solidFill>
                  <a:schemeClr val="bg1">
                    <a:alpha val="90000"/>
                  </a:schemeClr>
                </a:solidFill>
              </a:rPr>
              <a:t>Autofocus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ACAB0A-52B5-A24E-8205-BBCC1DED1EC0}"/>
              </a:ext>
            </a:extLst>
          </p:cNvPr>
          <p:cNvSpPr txBox="1"/>
          <p:nvPr/>
        </p:nvSpPr>
        <p:spPr>
          <a:xfrm>
            <a:off x="251254" y="931009"/>
            <a:ext cx="3616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Algorithm Outline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95BAEC8-E515-EA44-BE8E-880ABE11F326}"/>
              </a:ext>
            </a:extLst>
          </p:cNvPr>
          <p:cNvSpPr/>
          <p:nvPr/>
        </p:nvSpPr>
        <p:spPr>
          <a:xfrm>
            <a:off x="325582" y="1760203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‘Dead Reckoning’: from any start position in space return to reference point and begin.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0249A7-86EE-0D40-9C2B-002217C973A4}"/>
              </a:ext>
            </a:extLst>
          </p:cNvPr>
          <p:cNvSpPr/>
          <p:nvPr/>
        </p:nvSpPr>
        <p:spPr>
          <a:xfrm>
            <a:off x="355163" y="4184749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Select Lens and move within sensible range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3A43874-4D5F-1741-96B6-A94C94115196}"/>
              </a:ext>
            </a:extLst>
          </p:cNvPr>
          <p:cNvSpPr/>
          <p:nvPr/>
        </p:nvSpPr>
        <p:spPr>
          <a:xfrm>
            <a:off x="4391891" y="4184748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Run focus assessment metrics along increment of steps, detail to get general neighborhood, blur to hone in.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7D42369-51F9-8B4A-B0E8-ABE55E65430C}"/>
              </a:ext>
            </a:extLst>
          </p:cNvPr>
          <p:cNvSpPr/>
          <p:nvPr/>
        </p:nvSpPr>
        <p:spPr>
          <a:xfrm>
            <a:off x="4391891" y="1760202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Get to a local maximum in terms of metric </a:t>
            </a:r>
            <a:r>
              <a:rPr lang="en-US" dirty="0" err="1">
                <a:solidFill>
                  <a:schemeClr val="bg1"/>
                </a:solidFill>
              </a:rPr>
              <a:t>assesment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97810A7-571C-CC4F-B0E5-C75FF988D931}"/>
              </a:ext>
            </a:extLst>
          </p:cNvPr>
          <p:cNvSpPr/>
          <p:nvPr/>
        </p:nvSpPr>
        <p:spPr>
          <a:xfrm>
            <a:off x="8458200" y="1760201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Check locally/apply threshold so that don’t focus on a false positive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652F183-D8C7-1B4C-A424-8D54CFBDB473}"/>
              </a:ext>
            </a:extLst>
          </p:cNvPr>
          <p:cNvSpPr/>
          <p:nvPr/>
        </p:nvSpPr>
        <p:spPr>
          <a:xfrm>
            <a:off x="8458200" y="4170217"/>
            <a:ext cx="3408218" cy="1496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Return or if false positive, ‘bump’ and continue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B4A5BB2F-5C90-0543-845E-98E20B4D4431}"/>
              </a:ext>
            </a:extLst>
          </p:cNvPr>
          <p:cNvSpPr/>
          <p:nvPr/>
        </p:nvSpPr>
        <p:spPr>
          <a:xfrm>
            <a:off x="1600200" y="3256492"/>
            <a:ext cx="858982" cy="928256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33BA8B2-3CC5-7E42-811C-5C463409585E}"/>
              </a:ext>
            </a:extLst>
          </p:cNvPr>
          <p:cNvSpPr/>
          <p:nvPr/>
        </p:nvSpPr>
        <p:spPr>
          <a:xfrm rot="10800000">
            <a:off x="5666509" y="3256492"/>
            <a:ext cx="858982" cy="928256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39CE2232-52E1-9844-A2AE-3BFFB830C972}"/>
              </a:ext>
            </a:extLst>
          </p:cNvPr>
          <p:cNvSpPr/>
          <p:nvPr/>
        </p:nvSpPr>
        <p:spPr>
          <a:xfrm>
            <a:off x="9732818" y="3256492"/>
            <a:ext cx="858982" cy="928256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672E2067-317E-BB4E-8908-B35AF0ABE841}"/>
              </a:ext>
            </a:extLst>
          </p:cNvPr>
          <p:cNvSpPr/>
          <p:nvPr/>
        </p:nvSpPr>
        <p:spPr>
          <a:xfrm rot="16200000">
            <a:off x="3648145" y="4604107"/>
            <a:ext cx="858982" cy="62851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2A6183FA-E8C8-E34A-9DC4-22460E1DF7B5}"/>
              </a:ext>
            </a:extLst>
          </p:cNvPr>
          <p:cNvSpPr/>
          <p:nvPr/>
        </p:nvSpPr>
        <p:spPr>
          <a:xfrm rot="16200000">
            <a:off x="7699663" y="2179300"/>
            <a:ext cx="858982" cy="658091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47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1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68011-D55E-724C-85D8-4D436D862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346915" cy="153907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Acknowledgments</a:t>
            </a:r>
            <a:endParaRPr lang="en-US" sz="54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D82ADB-5D1D-7B4F-A6A0-6E24373C0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578" y="5439669"/>
            <a:ext cx="2387158" cy="12556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BB064E-AD68-A84A-94E9-CDC25AF6E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65" y="5439668"/>
            <a:ext cx="2574088" cy="12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71BD32-65FC-EE4D-8F7A-486D7E889C82}"/>
              </a:ext>
            </a:extLst>
          </p:cNvPr>
          <p:cNvSpPr txBox="1"/>
          <p:nvPr/>
        </p:nvSpPr>
        <p:spPr>
          <a:xfrm>
            <a:off x="320151" y="3304703"/>
            <a:ext cx="47050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Thank you to: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Ilan</a:t>
            </a:r>
            <a:r>
              <a:rPr lang="en-US" sz="2400" dirty="0">
                <a:solidFill>
                  <a:schemeClr val="bg1"/>
                </a:solidFill>
              </a:rPr>
              <a:t> Davis, Ian Dobbie, Richard Parton, Matthew </a:t>
            </a:r>
            <a:r>
              <a:rPr lang="en-US" sz="2400" dirty="0" err="1">
                <a:solidFill>
                  <a:schemeClr val="bg1"/>
                </a:solidFill>
              </a:rPr>
              <a:t>Wincott</a:t>
            </a:r>
            <a:r>
              <a:rPr lang="en-US" sz="2400">
                <a:solidFill>
                  <a:schemeClr val="bg1"/>
                </a:solidFill>
              </a:rPr>
              <a:t> &amp; </a:t>
            </a:r>
            <a:r>
              <a:rPr lang="en-US" sz="2400" dirty="0">
                <a:solidFill>
                  <a:schemeClr val="bg1"/>
                </a:solidFill>
              </a:rPr>
              <a:t>Martin Hailstone for the help I have received on my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97F79-D609-BE43-A977-9B28E8B41F74}"/>
              </a:ext>
            </a:extLst>
          </p:cNvPr>
          <p:cNvSpPr txBox="1"/>
          <p:nvPr/>
        </p:nvSpPr>
        <p:spPr>
          <a:xfrm>
            <a:off x="320151" y="1539070"/>
            <a:ext cx="45012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Thank you to UNIQ+ &amp; Oxford University for giving me the opportunity to undertake this research project.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C6613D-6F6A-5346-8DAE-27B7C2E959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47" r="12131"/>
          <a:stretch/>
        </p:blipFill>
        <p:spPr>
          <a:xfrm>
            <a:off x="5433661" y="-27718"/>
            <a:ext cx="7500943" cy="691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63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437C369-4DC2-7F4A-8565-DA40C72EE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853" y="1022826"/>
            <a:ext cx="3870681" cy="5534638"/>
          </a:xfrm>
        </p:spPr>
        <p:txBody>
          <a:bodyPr anchor="ctr">
            <a:normAutofit/>
          </a:bodyPr>
          <a:lstStyle/>
          <a:p>
            <a:pPr algn="l">
              <a:buClr>
                <a:schemeClr val="tx1">
                  <a:lumMod val="95000"/>
                </a:schemeClr>
              </a:buClr>
            </a:pPr>
            <a:endParaRPr lang="en-US" sz="3200" dirty="0">
              <a:solidFill>
                <a:srgbClr val="92D050"/>
              </a:solidFill>
            </a:endParaRPr>
          </a:p>
          <a:p>
            <a:pPr marL="457200" indent="-457200" algn="l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Aims to implement a low cost, robust, fully computer automated microscopy platform.</a:t>
            </a:r>
          </a:p>
          <a:p>
            <a:pPr marL="457200" indent="-457200" algn="l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 platform developed for teaching and outreach purposes.</a:t>
            </a:r>
          </a:p>
          <a:p>
            <a:pPr marL="457200" indent="-457200" algn="l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Specifically, facilitating teaching microscopy and programming.</a:t>
            </a:r>
          </a:p>
          <a:p>
            <a:pPr marL="457200" indent="-457200" algn="l">
              <a:buClr>
                <a:schemeClr val="accent6"/>
              </a:buClr>
              <a:buFont typeface="Wingdings" pitchFamily="2" charset="2"/>
              <a:buChar char="Ø"/>
            </a:pPr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B3542-E9DD-8C42-99C3-7E7C8119F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7" r="12131"/>
          <a:stretch/>
        </p:blipFill>
        <p:spPr>
          <a:xfrm>
            <a:off x="8456197" y="303917"/>
            <a:ext cx="3228293" cy="3021911"/>
          </a:xfrm>
          <a:prstGeom prst="rect">
            <a:avLst/>
          </a:prstGeom>
        </p:spPr>
      </p:pic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EE93B31C-03B8-7740-8866-04251539F1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34" t="8796" r="22776" b="12702"/>
          <a:stretch/>
        </p:blipFill>
        <p:spPr>
          <a:xfrm>
            <a:off x="8456196" y="3582020"/>
            <a:ext cx="3228293" cy="3021911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8673FA9-ED5E-D840-B63B-21CF055399E6}"/>
              </a:ext>
            </a:extLst>
          </p:cNvPr>
          <p:cNvSpPr txBox="1">
            <a:spLocks/>
          </p:cNvSpPr>
          <p:nvPr/>
        </p:nvSpPr>
        <p:spPr>
          <a:xfrm>
            <a:off x="362854" y="270657"/>
            <a:ext cx="3870681" cy="6137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err="1">
                <a:solidFill>
                  <a:schemeClr val="bg1"/>
                </a:solidFill>
              </a:rPr>
              <a:t>MicroscoPi</a:t>
            </a:r>
            <a:endParaRPr lang="en-US" sz="6600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8718FA9-D06D-054A-A707-44EB722DF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35" t="17999" r="31805" b="15456"/>
          <a:stretch/>
        </p:blipFill>
        <p:spPr>
          <a:xfrm>
            <a:off x="4889297" y="303917"/>
            <a:ext cx="3228293" cy="302191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A51FAF7-30ED-2B4C-963B-25A6952B637D}"/>
              </a:ext>
            </a:extLst>
          </p:cNvPr>
          <p:cNvSpPr txBox="1"/>
          <p:nvPr/>
        </p:nvSpPr>
        <p:spPr>
          <a:xfrm>
            <a:off x="5422790" y="4291557"/>
            <a:ext cx="21613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MicroscoPi</a:t>
            </a:r>
            <a:r>
              <a:rPr lang="en-US" sz="3200" dirty="0">
                <a:solidFill>
                  <a:schemeClr val="bg1"/>
                </a:solidFill>
              </a:rPr>
              <a:t> sample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A6E7E-E0FE-684A-A5FA-FA8D992BFF2F}"/>
              </a:ext>
            </a:extLst>
          </p:cNvPr>
          <p:cNvSpPr txBox="1"/>
          <p:nvPr/>
        </p:nvSpPr>
        <p:spPr>
          <a:xfrm>
            <a:off x="9064555" y="3278928"/>
            <a:ext cx="201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Cyclops-dark field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BDFE6E-3B71-6749-9DBC-661DB58DBAE9}"/>
              </a:ext>
            </a:extLst>
          </p:cNvPr>
          <p:cNvSpPr txBox="1"/>
          <p:nvPr/>
        </p:nvSpPr>
        <p:spPr>
          <a:xfrm>
            <a:off x="5032372" y="3262535"/>
            <a:ext cx="2942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Drosophila</a:t>
            </a:r>
            <a:r>
              <a:rPr lang="en-US" dirty="0">
                <a:solidFill>
                  <a:schemeClr val="bg1"/>
                </a:solidFill>
              </a:rPr>
              <a:t> wing-bright field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095FD3-4977-134F-96F7-0A8050644319}"/>
              </a:ext>
            </a:extLst>
          </p:cNvPr>
          <p:cNvSpPr txBox="1"/>
          <p:nvPr/>
        </p:nvSpPr>
        <p:spPr>
          <a:xfrm>
            <a:off x="8564702" y="6557464"/>
            <a:ext cx="3011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Onion epidermis-fluorescence</a:t>
            </a:r>
          </a:p>
        </p:txBody>
      </p:sp>
    </p:spTree>
    <p:extLst>
      <p:ext uri="{BB962C8B-B14F-4D97-AF65-F5344CB8AC3E}">
        <p14:creationId xmlns:p14="http://schemas.microsoft.com/office/powerpoint/2010/main" val="2394087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1392AF-AC5F-9A41-A603-678E77BA7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964" y="1540191"/>
            <a:ext cx="6383754" cy="4993340"/>
          </a:xfrm>
          <a:ln w="57150">
            <a:noFill/>
          </a:ln>
        </p:spPr>
        <p:txBody>
          <a:bodyPr anchor="ctr">
            <a:normAutofit/>
          </a:bodyPr>
          <a:lstStyle/>
          <a:p>
            <a:pPr marL="457200" indent="-457200" algn="l">
              <a:buFont typeface="Wingdings" pitchFamily="2" charset="2"/>
              <a:buChar char="Ø"/>
            </a:pPr>
            <a:endParaRPr lang="en-US" sz="2800" dirty="0">
              <a:solidFill>
                <a:srgbClr val="92D050"/>
              </a:solidFill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“In/out of focus” relates to the perceived level of sharpness/blur.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 ‘sharp’ image displays high contrast in the image details.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As we move out of focus edges spread out and perceived image detail is lost as blurring is introduced.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2B25B9-E807-D040-990F-74B04579C1E4}"/>
              </a:ext>
            </a:extLst>
          </p:cNvPr>
          <p:cNvSpPr txBox="1"/>
          <p:nvPr/>
        </p:nvSpPr>
        <p:spPr>
          <a:xfrm>
            <a:off x="8360456" y="6328983"/>
            <a:ext cx="1738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Drosophila wing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50C2BA-1B95-0040-ACAA-D2C86A9D03B3}"/>
              </a:ext>
            </a:extLst>
          </p:cNvPr>
          <p:cNvSpPr txBox="1">
            <a:spLocks/>
          </p:cNvSpPr>
          <p:nvPr/>
        </p:nvSpPr>
        <p:spPr>
          <a:xfrm>
            <a:off x="357188" y="324470"/>
            <a:ext cx="3884969" cy="6137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err="1">
                <a:solidFill>
                  <a:schemeClr val="bg1"/>
                </a:solidFill>
              </a:rPr>
              <a:t>MicroscoPi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67F757-A1EE-4C4C-B9CA-3FB193833B7D}"/>
              </a:ext>
            </a:extLst>
          </p:cNvPr>
          <p:cNvSpPr txBox="1"/>
          <p:nvPr/>
        </p:nvSpPr>
        <p:spPr>
          <a:xfrm>
            <a:off x="2183526" y="893859"/>
            <a:ext cx="2058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Autofocus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9FFEEC1-D708-E04B-B9F0-CC61CADB684B}"/>
              </a:ext>
            </a:extLst>
          </p:cNvPr>
          <p:cNvGrpSpPr/>
          <p:nvPr/>
        </p:nvGrpSpPr>
        <p:grpSpPr>
          <a:xfrm>
            <a:off x="6554902" y="324470"/>
            <a:ext cx="5358735" cy="2749616"/>
            <a:chOff x="6554902" y="324470"/>
            <a:chExt cx="5358735" cy="2749616"/>
          </a:xfrm>
        </p:grpSpPr>
        <p:pic>
          <p:nvPicPr>
            <p:cNvPr id="4" name="Picture 3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A0D3BA82-0D4D-D446-9E6B-F1090C81BF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636" t="17431" r="24791" b="9125"/>
            <a:stretch/>
          </p:blipFill>
          <p:spPr>
            <a:xfrm>
              <a:off x="6554902" y="324470"/>
              <a:ext cx="2255278" cy="2259817"/>
            </a:xfrm>
            <a:prstGeom prst="rect">
              <a:avLst/>
            </a:prstGeom>
          </p:spPr>
        </p:pic>
        <p:pic>
          <p:nvPicPr>
            <p:cNvPr id="8" name="Picture 7" descr="A close up of a camera&#10;&#10;Description automatically generated">
              <a:extLst>
                <a:ext uri="{FF2B5EF4-FFF2-40B4-BE49-F238E27FC236}">
                  <a16:creationId xmlns:a16="http://schemas.microsoft.com/office/drawing/2014/main" id="{AC3F6BF2-3655-B34C-AC9C-4D16CBA1C2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579" t="23090" r="22458" b="16290"/>
            <a:stretch/>
          </p:blipFill>
          <p:spPr>
            <a:xfrm rot="5400000">
              <a:off x="9448843" y="434998"/>
              <a:ext cx="2380284" cy="215922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0D5C91-2B52-8749-9D06-9D45E34A738A}"/>
                </a:ext>
              </a:extLst>
            </p:cNvPr>
            <p:cNvSpPr txBox="1"/>
            <p:nvPr/>
          </p:nvSpPr>
          <p:spPr>
            <a:xfrm>
              <a:off x="6813111" y="2584287"/>
              <a:ext cx="1738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MicroscoPi</a:t>
              </a:r>
              <a:r>
                <a:rPr lang="en-US" dirty="0">
                  <a:solidFill>
                    <a:schemeClr val="bg1"/>
                  </a:solidFill>
                </a:rPr>
                <a:t> unit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4550DD-B434-1D42-8A7A-87ED971238B2}"/>
                </a:ext>
              </a:extLst>
            </p:cNvPr>
            <p:cNvSpPr txBox="1"/>
            <p:nvPr/>
          </p:nvSpPr>
          <p:spPr>
            <a:xfrm>
              <a:off x="9364333" y="2704754"/>
              <a:ext cx="2549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Conventional microscope</a:t>
              </a:r>
            </a:p>
          </p:txBody>
        </p:sp>
      </p:grpSp>
      <p:sp>
        <p:nvSpPr>
          <p:cNvPr id="12" name="Subtitle 2">
            <a:extLst>
              <a:ext uri="{FF2B5EF4-FFF2-40B4-BE49-F238E27FC236}">
                <a16:creationId xmlns:a16="http://schemas.microsoft.com/office/drawing/2014/main" id="{D57F3C8C-7E89-6043-83EF-FC435E06FA4B}"/>
              </a:ext>
            </a:extLst>
          </p:cNvPr>
          <p:cNvSpPr txBox="1">
            <a:spLocks/>
          </p:cNvSpPr>
          <p:nvPr/>
        </p:nvSpPr>
        <p:spPr>
          <a:xfrm>
            <a:off x="20964" y="1700319"/>
            <a:ext cx="5550970" cy="1104695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 err="1">
                <a:solidFill>
                  <a:schemeClr val="bg1"/>
                </a:solidFill>
              </a:rPr>
              <a:t>MicroscoPi</a:t>
            </a:r>
            <a:r>
              <a:rPr lang="en-US" sz="2800" dirty="0">
                <a:solidFill>
                  <a:schemeClr val="bg1"/>
                </a:solidFill>
              </a:rPr>
              <a:t> is not like a standard microscope.</a:t>
            </a:r>
          </a:p>
        </p:txBody>
      </p:sp>
      <p:pic>
        <p:nvPicPr>
          <p:cNvPr id="14" name="Online Media 13" descr="Z-Movie.avi">
            <a:hlinkClick r:id="" action="ppaction://media"/>
            <a:extLst>
              <a:ext uri="{FF2B5EF4-FFF2-40B4-BE49-F238E27FC236}">
                <a16:creationId xmlns:a16="http://schemas.microsoft.com/office/drawing/2014/main" id="{9BC6B26E-9F2B-3746-98F3-ED657C7BCB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75644" y="3159823"/>
            <a:ext cx="4508484" cy="2966108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28A1AED-4D46-3A46-971C-C1E3D7264E4B}"/>
              </a:ext>
            </a:extLst>
          </p:cNvPr>
          <p:cNvGrpSpPr/>
          <p:nvPr/>
        </p:nvGrpSpPr>
        <p:grpSpPr>
          <a:xfrm>
            <a:off x="6532607" y="339555"/>
            <a:ext cx="5163697" cy="2380284"/>
            <a:chOff x="6554902" y="324470"/>
            <a:chExt cx="5163697" cy="2380284"/>
          </a:xfrm>
        </p:grpSpPr>
        <p:pic>
          <p:nvPicPr>
            <p:cNvPr id="16" name="Picture 15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DCA3D6A4-92D4-ED4F-96F9-A6D93AC469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636" t="17431" r="24791" b="9125"/>
            <a:stretch/>
          </p:blipFill>
          <p:spPr>
            <a:xfrm>
              <a:off x="6554902" y="324470"/>
              <a:ext cx="2255278" cy="2259817"/>
            </a:xfrm>
            <a:prstGeom prst="rect">
              <a:avLst/>
            </a:prstGeom>
          </p:spPr>
        </p:pic>
        <p:pic>
          <p:nvPicPr>
            <p:cNvPr id="17" name="Picture 16" descr="A close up of a camera&#10;&#10;Description automatically generated">
              <a:extLst>
                <a:ext uri="{FF2B5EF4-FFF2-40B4-BE49-F238E27FC236}">
                  <a16:creationId xmlns:a16="http://schemas.microsoft.com/office/drawing/2014/main" id="{620CB892-BD21-A64E-AEFF-7C5604A7AD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579" t="23090" r="22458" b="16290"/>
            <a:stretch/>
          </p:blipFill>
          <p:spPr>
            <a:xfrm rot="5400000">
              <a:off x="9448843" y="434998"/>
              <a:ext cx="2380284" cy="21592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1967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5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3" grpId="0" build="p"/>
      <p:bldP spid="5" grpId="0"/>
      <p:bldP spid="1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621010" cy="1000125"/>
          </a:xfrm>
        </p:spPr>
        <p:txBody>
          <a:bodyPr anchor="ctr">
            <a:normAutofit/>
          </a:bodyPr>
          <a:lstStyle/>
          <a:p>
            <a:pPr algn="r"/>
            <a:r>
              <a:rPr lang="en-US" sz="6600" dirty="0">
                <a:solidFill>
                  <a:schemeClr val="bg1">
                    <a:alpha val="90000"/>
                  </a:schemeClr>
                </a:solidFill>
              </a:rPr>
              <a:t>Detail Metric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C1392AF-AC5F-9A41-A603-678E77BA76AE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548063" y="1506287"/>
                <a:ext cx="6383754" cy="4279341"/>
              </a:xfrm>
              <a:ln w="57150">
                <a:noFill/>
              </a:ln>
            </p:spPr>
            <p:txBody>
              <a:bodyPr anchor="ctr">
                <a:normAutofit/>
              </a:bodyPr>
              <a:lstStyle/>
              <a:p>
                <a:pPr marL="457200" indent="-457200" algn="l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GB" sz="2800" b="0" dirty="0">
                    <a:solidFill>
                      <a:schemeClr val="bg1"/>
                    </a:solidFill>
                  </a:rPr>
                  <a:t>:  Transform image to an array of grayscale intensities over [0,255]</a:t>
                </a:r>
              </a:p>
              <a:p>
                <a:pPr marL="457200" indent="-457200" algn="l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Run edge detection algorithm to detect edges and neighboring detailed pixels. </a:t>
                </a:r>
              </a:p>
              <a:p>
                <a:pPr marL="457200" indent="-457200" algn="l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Calculate a ‘detail’ map showing local details.</a:t>
                </a:r>
              </a:p>
              <a:p>
                <a:pPr marL="457200" indent="-457200" algn="l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Derive a metric that assess global detail.</a:t>
                </a:r>
              </a:p>
              <a:p>
                <a:pPr marL="457200" indent="-457200">
                  <a:buFont typeface="Wingdings" pitchFamily="2" charset="2"/>
                  <a:buChar char="Ø"/>
                </a:pPr>
                <a:endParaRPr lang="en-US" sz="2800" dirty="0"/>
              </a:p>
            </p:txBody>
          </p:sp>
        </mc:Choice>
        <mc:Fallback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C1392AF-AC5F-9A41-A603-678E77BA76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548063" y="1506287"/>
                <a:ext cx="6383754" cy="4279341"/>
              </a:xfrm>
              <a:blipFill>
                <a:blip r:embed="rId2"/>
                <a:stretch>
                  <a:fillRect l="-1719" t="-4274" r="-2770"/>
                </a:stretch>
              </a:blipFill>
              <a:ln w="57150"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C43F995C-3D94-1649-AF86-C356AF339E2B}"/>
                  </a:ext>
                </a:extLst>
              </p:cNvPr>
              <p:cNvSpPr/>
              <p:nvPr/>
            </p:nvSpPr>
            <p:spPr>
              <a:xfrm>
                <a:off x="7459043" y="264182"/>
                <a:ext cx="4118501" cy="1375465"/>
              </a:xfrm>
              <a:prstGeom prst="round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: Grayscale intensity map</a:t>
                </a:r>
              </a:p>
            </p:txBody>
          </p:sp>
        </mc:Choice>
        <mc:Fallback xmlns=""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C43F995C-3D94-1649-AF86-C356AF339E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9043" y="264182"/>
                <a:ext cx="4118501" cy="1375465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5162AA26-BB0A-5241-B53D-81E602040880}"/>
                  </a:ext>
                </a:extLst>
              </p:cNvPr>
              <p:cNvSpPr/>
              <p:nvPr/>
            </p:nvSpPr>
            <p:spPr>
              <a:xfrm>
                <a:off x="7459041" y="2658036"/>
                <a:ext cx="4118501" cy="1375465"/>
              </a:xfrm>
              <a:prstGeom prst="round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𝑒</m:t>
                    </m:r>
                    <m:d>
                      <m:d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: Edge map</a:t>
                </a:r>
              </a:p>
            </p:txBody>
          </p:sp>
        </mc:Choice>
        <mc:Fallback xmlns=""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5162AA26-BB0A-5241-B53D-81E6020408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9041" y="2658036"/>
                <a:ext cx="4118501" cy="1375465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Down Arrow 10">
            <a:extLst>
              <a:ext uri="{FF2B5EF4-FFF2-40B4-BE49-F238E27FC236}">
                <a16:creationId xmlns:a16="http://schemas.microsoft.com/office/drawing/2014/main" id="{1502166D-B981-8F40-B2EB-50E34CDF7A59}"/>
              </a:ext>
            </a:extLst>
          </p:cNvPr>
          <p:cNvSpPr/>
          <p:nvPr/>
        </p:nvSpPr>
        <p:spPr>
          <a:xfrm>
            <a:off x="9059551" y="4033501"/>
            <a:ext cx="917919" cy="107424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E96FB5B0-AFDE-724B-B19C-1D3BD505DF83}"/>
                  </a:ext>
                </a:extLst>
              </p:cNvPr>
              <p:cNvSpPr/>
              <p:nvPr/>
            </p:nvSpPr>
            <p:spPr>
              <a:xfrm>
                <a:off x="7459041" y="5107741"/>
                <a:ext cx="4118501" cy="1375465"/>
              </a:xfrm>
              <a:prstGeom prst="round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: Local detail map</a:t>
                </a:r>
              </a:p>
            </p:txBody>
          </p:sp>
        </mc:Choice>
        <mc:Fallback xmlns=""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E96FB5B0-AFDE-724B-B19C-1D3BD505DF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9041" y="5107741"/>
                <a:ext cx="4118501" cy="1375465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3965050A-3816-214E-B076-81599BDBCD44}"/>
              </a:ext>
            </a:extLst>
          </p:cNvPr>
          <p:cNvSpPr txBox="1"/>
          <p:nvPr/>
        </p:nvSpPr>
        <p:spPr>
          <a:xfrm>
            <a:off x="1711115" y="676959"/>
            <a:ext cx="3127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Metric Outline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C28450-FD0D-B24D-9D92-B5DB1A3224DC}"/>
              </a:ext>
            </a:extLst>
          </p:cNvPr>
          <p:cNvSpPr txBox="1"/>
          <p:nvPr/>
        </p:nvSpPr>
        <p:spPr>
          <a:xfrm>
            <a:off x="548062" y="5429033"/>
            <a:ext cx="6836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Idea: Assess global detail of an image in terms of local details defined by edge contrast.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6B02D04E-EBFA-1F49-BEBF-4DE6B96C579A}"/>
              </a:ext>
            </a:extLst>
          </p:cNvPr>
          <p:cNvSpPr/>
          <p:nvPr/>
        </p:nvSpPr>
        <p:spPr>
          <a:xfrm>
            <a:off x="9059333" y="1639647"/>
            <a:ext cx="917919" cy="1018389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CDAE5-2858-1048-ABA3-221ED610E617}"/>
              </a:ext>
            </a:extLst>
          </p:cNvPr>
          <p:cNvSpPr txBox="1"/>
          <p:nvPr/>
        </p:nvSpPr>
        <p:spPr>
          <a:xfrm>
            <a:off x="1379095" y="-26082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452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9" grpId="0" animBg="1"/>
      <p:bldP spid="11" grpId="0" animBg="1"/>
      <p:bldP spid="12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74800C-9C16-014E-8E8C-870B78A0D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910505"/>
            <a:ext cx="12192000" cy="96419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600" dirty="0">
                <a:solidFill>
                  <a:srgbClr val="FFFFFF">
                    <a:alpha val="75000"/>
                  </a:srgbClr>
                </a:solidFill>
              </a:rPr>
              <a:t>    f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alpha val="75000"/>
                  </a:schemeClr>
                </a:solidFill>
              </a:rPr>
              <a:t>Frequent, pronounced changes in an image are associated with high levels of detail. The level of detail will vary over an image - measure locally to combat this.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ABB84-96B3-C648-8150-CC3897A01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95" t="16413" r="9896" b="15477"/>
          <a:stretch/>
        </p:blipFill>
        <p:spPr>
          <a:xfrm>
            <a:off x="459971" y="1039557"/>
            <a:ext cx="3631635" cy="24215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1B403B-8992-484B-AD7B-568A7FF787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63" t="16413" r="10762" b="16086"/>
          <a:stretch/>
        </p:blipFill>
        <p:spPr>
          <a:xfrm>
            <a:off x="4252474" y="865313"/>
            <a:ext cx="3631634" cy="2723725"/>
          </a:xfrm>
          <a:prstGeom prst="rect">
            <a:avLst/>
          </a:prstGeom>
        </p:spPr>
      </p:pic>
      <p:pic>
        <p:nvPicPr>
          <p:cNvPr id="7" name="Picture 6" descr="A picture containing black, photo&#10;&#10;Description automatically generated">
            <a:extLst>
              <a:ext uri="{FF2B5EF4-FFF2-40B4-BE49-F238E27FC236}">
                <a16:creationId xmlns:a16="http://schemas.microsoft.com/office/drawing/2014/main" id="{9E8105A0-76CB-AE4F-AF35-9C5707EEA1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64" t="17066" r="9983" b="15478"/>
          <a:stretch/>
        </p:blipFill>
        <p:spPr>
          <a:xfrm>
            <a:off x="8044976" y="1039557"/>
            <a:ext cx="3631636" cy="2375237"/>
          </a:xfrm>
          <a:prstGeom prst="rect">
            <a:avLst/>
          </a:prstGeom>
        </p:spPr>
      </p:pic>
      <p:sp>
        <p:nvSpPr>
          <p:cNvPr id="16" name="Subtitle 2">
            <a:extLst>
              <a:ext uri="{FF2B5EF4-FFF2-40B4-BE49-F238E27FC236}">
                <a16:creationId xmlns:a16="http://schemas.microsoft.com/office/drawing/2014/main" id="{BFEBB327-A800-0C40-9DE4-EBD5649C8B29}"/>
              </a:ext>
            </a:extLst>
          </p:cNvPr>
          <p:cNvSpPr txBox="1">
            <a:spLocks/>
          </p:cNvSpPr>
          <p:nvPr/>
        </p:nvSpPr>
        <p:spPr>
          <a:xfrm>
            <a:off x="0" y="4935812"/>
            <a:ext cx="12192000" cy="1056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rgbClr val="FFFFFF">
                    <a:alpha val="75000"/>
                  </a:srgbClr>
                </a:solidFill>
              </a:rPr>
              <a:t>    f</a:t>
            </a:r>
          </a:p>
          <a:p>
            <a:r>
              <a:rPr lang="en-US" sz="2600" dirty="0">
                <a:solidFill>
                  <a:schemeClr val="tx1">
                    <a:alpha val="75000"/>
                  </a:schemeClr>
                </a:solidFill>
              </a:rPr>
              <a:t>Levels of Detail will also vary based on the sample - however changes in levels of detail in the same sample can still be detected.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FEEC84-FD7B-6246-8A64-066EF6FB39DD}"/>
                  </a:ext>
                </a:extLst>
              </p:cNvPr>
              <p:cNvSpPr txBox="1"/>
              <p:nvPr/>
            </p:nvSpPr>
            <p:spPr>
              <a:xfrm>
                <a:off x="1163782" y="540327"/>
                <a:ext cx="19673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FEEC84-FD7B-6246-8A64-066EF6FB39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782" y="540327"/>
                <a:ext cx="1967345" cy="523220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20A0F07-5183-C248-A138-8A94A6C32BF5}"/>
                  </a:ext>
                </a:extLst>
              </p:cNvPr>
              <p:cNvSpPr txBox="1"/>
              <p:nvPr/>
            </p:nvSpPr>
            <p:spPr>
              <a:xfrm>
                <a:off x="4973782" y="355661"/>
                <a:ext cx="19673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20A0F07-5183-C248-A138-8A94A6C32B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3782" y="355661"/>
                <a:ext cx="1967345" cy="523220"/>
              </a:xfrm>
              <a:prstGeom prst="rect">
                <a:avLst/>
              </a:prstGeom>
              <a:blipFill>
                <a:blip r:embed="rId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7F9C7AA-1488-D64D-9274-3DBF630A4AB7}"/>
                  </a:ext>
                </a:extLst>
              </p:cNvPr>
              <p:cNvSpPr txBox="1"/>
              <p:nvPr/>
            </p:nvSpPr>
            <p:spPr>
              <a:xfrm>
                <a:off x="8877121" y="540327"/>
                <a:ext cx="19673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GB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7F9C7AA-1488-D64D-9274-3DBF630A4A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7121" y="540327"/>
                <a:ext cx="1967345" cy="523220"/>
              </a:xfrm>
              <a:prstGeom prst="rect">
                <a:avLst/>
              </a:prstGeom>
              <a:blipFill>
                <a:blip r:embed="rId7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60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9273"/>
            <a:ext cx="4672013" cy="1399310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7300" dirty="0">
                <a:solidFill>
                  <a:schemeClr val="bg1"/>
                </a:solidFill>
              </a:rPr>
              <a:t>Detail</a:t>
            </a:r>
            <a:r>
              <a:rPr lang="en-US" sz="7200" dirty="0">
                <a:solidFill>
                  <a:schemeClr val="bg1"/>
                </a:solidFill>
              </a:rPr>
              <a:t> </a:t>
            </a:r>
            <a:r>
              <a:rPr lang="en-US" sz="7300" dirty="0">
                <a:solidFill>
                  <a:schemeClr val="bg1"/>
                </a:solidFill>
              </a:rPr>
              <a:t>Metric</a:t>
            </a:r>
            <a:r>
              <a:rPr lang="en-US" sz="7200" dirty="0">
                <a:solidFill>
                  <a:schemeClr val="bg1"/>
                </a:solidFill>
              </a:rPr>
              <a:t>  </a:t>
            </a:r>
            <a:r>
              <a:rPr lang="en-US" sz="4000" dirty="0">
                <a:solidFill>
                  <a:schemeClr val="bg1"/>
                </a:solidFill>
              </a:rPr>
              <a:t>Derivation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C1392AF-AC5F-9A41-A603-678E77BA76AE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04455" y="1468583"/>
                <a:ext cx="11293581" cy="3352800"/>
              </a:xfrm>
              <a:ln w="57150">
                <a:noFill/>
              </a:ln>
            </p:spPr>
            <p:txBody>
              <a:bodyPr anchor="ctr">
                <a:normAutofit/>
              </a:bodyPr>
              <a:lstStyle/>
              <a:p>
                <a:pPr marL="457200" indent="-457200" algn="l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From local blocks of size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, calculate the local edge densities,</a:t>
                </a:r>
              </a:p>
              <a:p>
                <a:pPr algn="l"/>
                <a:r>
                  <a:rPr lang="en-US" sz="2800" dirty="0">
                    <a:solidFill>
                      <a:schemeClr val="bg1"/>
                    </a:solidFill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𝑝𝑞</m:t>
                        </m:r>
                      </m:den>
                    </m:f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, 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is number of ‘major edge pixels’ in the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-</a:t>
                </a:r>
                <a:r>
                  <a:rPr lang="en-US" sz="2800" dirty="0" err="1">
                    <a:solidFill>
                      <a:schemeClr val="bg1"/>
                    </a:solidFill>
                  </a:rPr>
                  <a:t>th</a:t>
                </a:r>
                <a:r>
                  <a:rPr lang="en-US" sz="2800" dirty="0">
                    <a:solidFill>
                      <a:schemeClr val="bg1"/>
                    </a:solidFill>
                  </a:rPr>
                  <a:t> local block. </a:t>
                </a:r>
              </a:p>
              <a:p>
                <a:pPr marL="457200" indent="-457200" algn="l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Define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GB" sz="2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  <m:sub>
                                <m:r>
                                  <a:rPr lang="en-GB" sz="28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𝑛𝑝𝑞</m:t>
                        </m:r>
                      </m:den>
                    </m:f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, where n is the number of blocks, i.e. the average block density and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GB" sz="28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⁡{</m:t>
                    </m:r>
                    <m:sSub>
                      <m:sSubPr>
                        <m:ctrlP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:1≤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n-GB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, i.e. the maximum block density.</a:t>
                </a:r>
              </a:p>
              <a:p>
                <a:pPr marL="457200" indent="-457200" algn="l">
                  <a:buFont typeface="Wingdings" pitchFamily="2" charset="2"/>
                  <a:buChar char="Ø"/>
                </a:pPr>
                <a:r>
                  <a:rPr lang="en-US" sz="2800" dirty="0">
                    <a:solidFill>
                      <a:schemeClr val="bg1"/>
                    </a:solidFill>
                  </a:rPr>
                  <a:t>Since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much more dependent on the sample,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has more of an impact on the level of detail. Upon normalizing and suitable rescaling, we have:</a:t>
                </a:r>
              </a:p>
            </p:txBody>
          </p:sp>
        </mc:Choice>
        <mc:Fallback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C1392AF-AC5F-9A41-A603-678E77BA76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04455" y="1468583"/>
                <a:ext cx="11293581" cy="3352800"/>
              </a:xfrm>
              <a:blipFill>
                <a:blip r:embed="rId2"/>
                <a:stretch>
                  <a:fillRect l="-972" t="-545" r="-648" b="-2727"/>
                </a:stretch>
              </a:blipFill>
              <a:ln w="57150"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789C274-F1EF-D64A-8B68-65A905F2EFA6}"/>
                  </a:ext>
                </a:extLst>
              </p:cNvPr>
              <p:cNvSpPr txBox="1"/>
              <p:nvPr/>
            </p:nvSpPr>
            <p:spPr>
              <a:xfrm>
                <a:off x="0" y="4568070"/>
                <a:ext cx="11293580" cy="15254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GB" sz="36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GB" sz="3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func>
                                <m:funcPr>
                                  <m:ctrlPr>
                                    <a:rPr lang="en-GB" sz="36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3600" b="0" i="0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exp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GB" sz="36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36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GB" sz="36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  <m:r>
                                            <a:rPr lang="en-GB" sz="36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−1</m:t>
                                          </m:r>
                                        </m:num>
                                        <m:den>
                                          <m:r>
                                            <a:rPr lang="en-GB" sz="36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  <m:r>
                                            <a:rPr lang="en-GB" sz="36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+0.00001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  <m:sup>
                          <m:f>
                            <m:fPr>
                              <m:ctrlP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GB" sz="36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10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GB" sz="36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789C274-F1EF-D64A-8B68-65A905F2E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568070"/>
                <a:ext cx="11293580" cy="1525418"/>
              </a:xfrm>
              <a:prstGeom prst="rect">
                <a:avLst/>
              </a:prstGeom>
              <a:blipFill>
                <a:blip r:embed="rId3"/>
                <a:stretch>
                  <a:fillRect b="-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1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246" y="0"/>
            <a:ext cx="4628810" cy="1080655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Detail</a:t>
            </a:r>
            <a:r>
              <a:rPr lang="en-US" sz="72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Metric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1392AF-AC5F-9A41-A603-678E77BA7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246" y="1542320"/>
            <a:ext cx="4534377" cy="5020178"/>
          </a:xfrm>
          <a:ln w="57150">
            <a:noFill/>
          </a:ln>
        </p:spPr>
        <p:txBody>
          <a:bodyPr anchor="ctr">
            <a:normAutofit/>
          </a:bodyPr>
          <a:lstStyle/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Good general classification of detail.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Good for detecting when out of focus, within a relatively small region     (+-300 steps).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Not so good at homing in on absolute focus              (+-100 steps).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An almost identical plot is seen in dark field.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C047E-8138-B645-A096-F205CE36AC4E}"/>
              </a:ext>
            </a:extLst>
          </p:cNvPr>
          <p:cNvSpPr txBox="1"/>
          <p:nvPr/>
        </p:nvSpPr>
        <p:spPr>
          <a:xfrm>
            <a:off x="2022764" y="895989"/>
            <a:ext cx="2553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Performance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B3A000-F57B-654C-8656-FF93F6A2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050" y="895989"/>
            <a:ext cx="7117296" cy="56665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2B9768-4DEA-6849-9ACB-B77F62CA8090}"/>
              </a:ext>
            </a:extLst>
          </p:cNvPr>
          <p:cNvSpPr txBox="1"/>
          <p:nvPr/>
        </p:nvSpPr>
        <p:spPr>
          <a:xfrm>
            <a:off x="872836" y="21890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65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picture containing building, wall&#10;&#10;Description automatically generated">
            <a:extLst>
              <a:ext uri="{FF2B5EF4-FFF2-40B4-BE49-F238E27FC236}">
                <a16:creationId xmlns:a16="http://schemas.microsoft.com/office/drawing/2014/main" id="{7DFFD18E-1EFB-2E46-AC30-51C3B3A20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75" y="1409994"/>
            <a:ext cx="5469296" cy="38949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" y="125008"/>
            <a:ext cx="4024701" cy="860644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Blur</a:t>
            </a:r>
            <a:r>
              <a:rPr lang="en-US" sz="72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Metric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1042C-0B76-BD49-8336-DB451F5BDF61}"/>
              </a:ext>
            </a:extLst>
          </p:cNvPr>
          <p:cNvSpPr txBox="1"/>
          <p:nvPr/>
        </p:nvSpPr>
        <p:spPr>
          <a:xfrm>
            <a:off x="1423854" y="763663"/>
            <a:ext cx="2711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Fourier Space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B1982E-13A7-3845-9A2D-6748648801C1}"/>
              </a:ext>
            </a:extLst>
          </p:cNvPr>
          <p:cNvSpPr txBox="1"/>
          <p:nvPr/>
        </p:nvSpPr>
        <p:spPr>
          <a:xfrm>
            <a:off x="-74727" y="1715722"/>
            <a:ext cx="567348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We can exploit the information contained in the Fourier Transform of an image to assess blur.</a:t>
            </a:r>
          </a:p>
          <a:p>
            <a:endParaRPr lang="en-US" dirty="0"/>
          </a:p>
        </p:txBody>
      </p:sp>
      <p:pic>
        <p:nvPicPr>
          <p:cNvPr id="19" name="Picture 18" descr="A picture containing outdoor, wall, ground&#10;&#10;Description automatically generated">
            <a:extLst>
              <a:ext uri="{FF2B5EF4-FFF2-40B4-BE49-F238E27FC236}">
                <a16:creationId xmlns:a16="http://schemas.microsoft.com/office/drawing/2014/main" id="{AF9DFE80-3D53-2F4E-AD74-303594E73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875" y="1409993"/>
            <a:ext cx="5483448" cy="3935445"/>
          </a:xfrm>
          <a:prstGeom prst="rect">
            <a:avLst/>
          </a:prstGeom>
        </p:spPr>
      </p:pic>
      <p:pic>
        <p:nvPicPr>
          <p:cNvPr id="21" name="Picture 20" descr="A picture containing wall, building, ground, indoor&#10;&#10;Description automatically generated">
            <a:extLst>
              <a:ext uri="{FF2B5EF4-FFF2-40B4-BE49-F238E27FC236}">
                <a16:creationId xmlns:a16="http://schemas.microsoft.com/office/drawing/2014/main" id="{5895F1B5-B12A-6E4B-ABA5-8CB062217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876" y="1416197"/>
            <a:ext cx="5469296" cy="3929241"/>
          </a:xfrm>
          <a:prstGeom prst="rect">
            <a:avLst/>
          </a:prstGeom>
        </p:spPr>
      </p:pic>
      <p:pic>
        <p:nvPicPr>
          <p:cNvPr id="23" name="Picture 22" descr="A picture containing wall, building, indoor, ground&#10;&#10;Description automatically generated">
            <a:extLst>
              <a:ext uri="{FF2B5EF4-FFF2-40B4-BE49-F238E27FC236}">
                <a16:creationId xmlns:a16="http://schemas.microsoft.com/office/drawing/2014/main" id="{E0558E5C-8FE9-FF4E-B42E-342B822FC0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9722" y="1422402"/>
            <a:ext cx="5469297" cy="393544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F4B1C38-EE79-2C48-A546-237B63AEC30A}"/>
              </a:ext>
            </a:extLst>
          </p:cNvPr>
          <p:cNvSpPr txBox="1"/>
          <p:nvPr/>
        </p:nvSpPr>
        <p:spPr>
          <a:xfrm>
            <a:off x="6219728" y="329264"/>
            <a:ext cx="54834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Observe: Fourier spectrum change as we move out of focus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C6832C-96A4-BD45-BE0F-4521A6AE0FE1}"/>
              </a:ext>
            </a:extLst>
          </p:cNvPr>
          <p:cNvSpPr txBox="1"/>
          <p:nvPr/>
        </p:nvSpPr>
        <p:spPr>
          <a:xfrm>
            <a:off x="-29337" y="3429000"/>
            <a:ext cx="56180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As we move out of focus, higher spatial frequencies dilute and lower spatial frequencies become more concentrated.</a:t>
            </a:r>
          </a:p>
        </p:txBody>
      </p:sp>
    </p:spTree>
    <p:extLst>
      <p:ext uri="{BB962C8B-B14F-4D97-AF65-F5344CB8AC3E}">
        <p14:creationId xmlns:p14="http://schemas.microsoft.com/office/powerpoint/2010/main" val="2540354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7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picture containing building, wall&#10;&#10;Description automatically generated">
            <a:extLst>
              <a:ext uri="{FF2B5EF4-FFF2-40B4-BE49-F238E27FC236}">
                <a16:creationId xmlns:a16="http://schemas.microsoft.com/office/drawing/2014/main" id="{7DFFD18E-1EFB-2E46-AC30-51C3B3A20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75" y="1409994"/>
            <a:ext cx="5469296" cy="38949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C4E134-1BC4-C74E-8F45-04C9BEE30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836" y="125008"/>
            <a:ext cx="4024701" cy="860644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Blur</a:t>
            </a:r>
            <a:r>
              <a:rPr lang="en-US" sz="7200" dirty="0">
                <a:solidFill>
                  <a:schemeClr val="bg1">
                    <a:alpha val="90000"/>
                  </a:schemeClr>
                </a:solidFill>
              </a:rPr>
              <a:t> </a:t>
            </a:r>
            <a:r>
              <a:rPr lang="en-US" sz="7300" dirty="0">
                <a:solidFill>
                  <a:schemeClr val="bg1">
                    <a:alpha val="90000"/>
                  </a:schemeClr>
                </a:solidFill>
              </a:rPr>
              <a:t>Metric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1042C-0B76-BD49-8336-DB451F5BDF61}"/>
              </a:ext>
            </a:extLst>
          </p:cNvPr>
          <p:cNvSpPr txBox="1"/>
          <p:nvPr/>
        </p:nvSpPr>
        <p:spPr>
          <a:xfrm>
            <a:off x="1423854" y="763663"/>
            <a:ext cx="2711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Fourier Space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6D377E-BD20-F942-A3A6-D175CF855481}"/>
              </a:ext>
            </a:extLst>
          </p:cNvPr>
          <p:cNvSpPr txBox="1"/>
          <p:nvPr/>
        </p:nvSpPr>
        <p:spPr>
          <a:xfrm flipH="1">
            <a:off x="110836" y="2018658"/>
            <a:ext cx="55349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High spatial frequencies are associated with sharp edges and high levels of detail.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Low spatial frequencies are associated with blur and lack of detail.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12956E-9D93-2445-977F-AEBC77B93368}"/>
              </a:ext>
            </a:extLst>
          </p:cNvPr>
          <p:cNvSpPr txBox="1"/>
          <p:nvPr/>
        </p:nvSpPr>
        <p:spPr>
          <a:xfrm>
            <a:off x="6096001" y="547640"/>
            <a:ext cx="548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High Pass Filter</a:t>
            </a:r>
          </a:p>
        </p:txBody>
      </p:sp>
      <p:pic>
        <p:nvPicPr>
          <p:cNvPr id="34" name="Picture 33" descr="A close up of a logo&#10;&#10;Description automatically generated">
            <a:extLst>
              <a:ext uri="{FF2B5EF4-FFF2-40B4-BE49-F238E27FC236}">
                <a16:creationId xmlns:a16="http://schemas.microsoft.com/office/drawing/2014/main" id="{CB8B7F22-99AB-E045-9337-5D557D2C28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217" t="56166" r="9921" b="12846"/>
          <a:stretch/>
        </p:blipFill>
        <p:spPr>
          <a:xfrm>
            <a:off x="6233874" y="1417163"/>
            <a:ext cx="5534935" cy="388781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9415DAE-0D13-F645-9E56-4A024B950070}"/>
              </a:ext>
            </a:extLst>
          </p:cNvPr>
          <p:cNvSpPr txBox="1"/>
          <p:nvPr/>
        </p:nvSpPr>
        <p:spPr>
          <a:xfrm>
            <a:off x="6096000" y="5593800"/>
            <a:ext cx="54834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Low Pass Filter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C443B46-7030-764E-8BC8-2714EBFAE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453" t="55971" r="10160" b="14726"/>
          <a:stretch/>
        </p:blipFill>
        <p:spPr>
          <a:xfrm>
            <a:off x="6252553" y="1417163"/>
            <a:ext cx="5549075" cy="388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88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2" grpId="1"/>
      <p:bldP spid="3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{FC3DE070-9211-9D46-8386-023B979766AB}tf10001120</Template>
  <TotalTime>2778</TotalTime>
  <Words>970</Words>
  <Application>Microsoft Office PowerPoint</Application>
  <PresentationFormat>Widescreen</PresentationFormat>
  <Paragraphs>102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Helvetica</vt:lpstr>
      <vt:lpstr>Wingdings</vt:lpstr>
      <vt:lpstr>Office Theme</vt:lpstr>
      <vt:lpstr>MicroscoPi Micron-Davis lab 07/08/2019</vt:lpstr>
      <vt:lpstr>PowerPoint Presentation</vt:lpstr>
      <vt:lpstr>PowerPoint Presentation</vt:lpstr>
      <vt:lpstr>Detail Metric</vt:lpstr>
      <vt:lpstr>PowerPoint Presentation</vt:lpstr>
      <vt:lpstr>Detail Metric  Derivation</vt:lpstr>
      <vt:lpstr>Detail Metric</vt:lpstr>
      <vt:lpstr>Blur Metric</vt:lpstr>
      <vt:lpstr>Blur Metric</vt:lpstr>
      <vt:lpstr>PowerPoint Presentation</vt:lpstr>
      <vt:lpstr>Blur Metric</vt:lpstr>
      <vt:lpstr>Blur Metric</vt:lpstr>
      <vt:lpstr>Blur Metric</vt:lpstr>
      <vt:lpstr>Autofocus</vt:lpstr>
      <vt:lpstr>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Microscopi</dc:title>
  <dc:creator>William Manley</dc:creator>
  <cp:lastModifiedBy>William Manley</cp:lastModifiedBy>
  <cp:revision>85</cp:revision>
  <dcterms:created xsi:type="dcterms:W3CDTF">2019-08-05T21:23:09Z</dcterms:created>
  <dcterms:modified xsi:type="dcterms:W3CDTF">2020-09-11T19:26:08Z</dcterms:modified>
</cp:coreProperties>
</file>